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eg"/>
  <Override PartName="/ppt/media/image5.jpg" ContentType="image/jpeg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39"/>
  </p:notesMasterIdLst>
  <p:sldIdLst>
    <p:sldId id="256" r:id="rId3"/>
    <p:sldId id="264" r:id="rId4"/>
    <p:sldId id="1551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282" autoAdjust="0"/>
  </p:normalViewPr>
  <p:slideViewPr>
    <p:cSldViewPr>
      <p:cViewPr varScale="1">
        <p:scale>
          <a:sx n="90" d="100"/>
          <a:sy n="90" d="100"/>
        </p:scale>
        <p:origin x="135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1"/>
          </p:nvPr>
        </p:nvSpPr>
        <p:spPr>
          <a:xfrm>
            <a:off x="1143000" y="6858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1"/>
          </p:nvPr>
        </p:nvSpPr>
        <p:spPr>
          <a:xfrm>
            <a:off x="685800" y="4038600"/>
            <a:ext cx="640080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"/>
          </p:nvPr>
        </p:nvSpPr>
        <p:spPr>
          <a:xfrm>
            <a:off x="40386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4457700" y="8685213"/>
            <a:ext cx="2552700" cy="458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>
      <a:defRPr sz="1200">
        <a:solidFill>
          <a:schemeClr val="tx1"/>
        </a:solidFill>
      </a:defRPr>
    </a:lvl1pPr>
    <a:lvl2pPr marL="457200" indent="0">
      <a:defRPr sz="1200">
        <a:solidFill>
          <a:schemeClr val="tx1"/>
        </a:solidFill>
      </a:defRPr>
    </a:lvl2pPr>
    <a:lvl3pPr marL="914400" indent="0">
      <a:defRPr sz="1200">
        <a:solidFill>
          <a:schemeClr val="tx1"/>
        </a:solidFill>
      </a:defRPr>
    </a:lvl3pPr>
    <a:lvl4pPr marL="1371600" indent="0">
      <a:defRPr sz="1200">
        <a:solidFill>
          <a:schemeClr val="tx1"/>
        </a:solidFill>
      </a:defRPr>
    </a:lvl4pPr>
    <a:lvl5pPr marL="1828800" indent="0">
      <a:defRPr sz="1200">
        <a:solidFill>
          <a:schemeClr val="tx1"/>
        </a:solidFill>
      </a:defRPr>
    </a:lvl5pPr>
    <a:lvl6pPr marL="2286000" indent="0">
      <a:defRPr sz="1200">
        <a:solidFill>
          <a:schemeClr val="tx1"/>
        </a:solidFill>
      </a:defRPr>
    </a:lvl6pPr>
    <a:lvl7pPr marL="2743200" indent="0">
      <a:defRPr sz="1200">
        <a:solidFill>
          <a:schemeClr val="tx1"/>
        </a:solidFill>
      </a:defRPr>
    </a:lvl7pPr>
    <a:lvl8pPr marL="3200400" indent="0">
      <a:defRPr sz="1200">
        <a:solidFill>
          <a:schemeClr val="tx1"/>
        </a:solidFill>
      </a:defRPr>
    </a:lvl8pPr>
    <a:lvl9pPr marL="3657600" indent="0">
      <a:defRPr sz="1200">
        <a:solidFill>
          <a:schemeClr val="tx1"/>
        </a:solidFill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group; this session walks through the 2026-27 NFHS basketball rules changes, editorial changes, and points of emphasis.</a:t>
            </a:r>
          </a:p>
          <a:p>
            <a:r>
              <a:rPr lang="en-US" dirty="0"/>
              <a:t>Remind attendees this material is copyrighted and for member state association teaching and training only.</a:t>
            </a:r>
          </a:p>
          <a:p>
            <a:r>
              <a:rPr lang="en-US" dirty="0"/>
              <a:t>Frame the goal: consistent interpretation and enforcement on the court this season.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we are now moving into the 2026-27 rules changes.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rule: in the last 59.9 seconds of a quarter or overtime, at least 0.3 seconds must elapse on a throw-in or missed free throw before a scoring play can count.</a:t>
            </a:r>
          </a:p>
          <a:p>
            <a:r>
              <a:rPr lang="en-US" dirty="0"/>
              <a:t>This prevents impossible catch-and-shoot situations.</a:t>
            </a:r>
          </a:p>
          <a:p>
            <a:r>
              <a:rPr lang="en-US" dirty="0"/>
              <a:t>Officials must know when to run time off the clock.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New: if the clock malfunctions or is not started or stopped properly, officials may use a count (visible or silent) or other official information to correct the time.</a:t>
            </a:r>
          </a:p>
          <a:p>
            <a:r>
              <a:rPr lang="en-US" dirty="0"/>
              <a:t>Reinforces the officials' authority to fix timing errors.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letter 'g' is eliminated, cleaning up language inadvertently left in after the 2025-26 change.</a:t>
            </a:r>
          </a:p>
          <a:p>
            <a:r>
              <a:rPr lang="en-US" dirty="0"/>
              <a:t>This is not a rule change; resume play under the appropriate rule, not alternating possession.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procedure for when both teams are assessed technical fouls in the same dead-ball period.</a:t>
            </a:r>
          </a:p>
          <a:p>
            <a:r>
              <a:rPr lang="en-US" dirty="0"/>
              <a:t>Offsetting techs are treated as committed at the same time; with an unequal number, resume as if only the last was called.</a:t>
            </a:r>
          </a:p>
          <a:p>
            <a:r>
              <a:rPr lang="en-US" dirty="0"/>
              <a:t>With an equal number, penalties cancel and play resumes at the point of interruption.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takeaway: all technicals in the same dead-ball period offset as if simultaneous.</a:t>
            </a:r>
          </a:p>
          <a:p>
            <a:r>
              <a:rPr lang="en-US" dirty="0"/>
              <a:t>Play then resumes at the point of interruption.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fouls occurring more than 13 minutes apart in warmup still count as 'same time' for offsetting.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unsporting technicals at the start and end of a time-out still offset as simultaneous.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throw-in violation is spotted at the original throw-in location.</a:t>
            </a:r>
          </a:p>
          <a:p>
            <a:r>
              <a:rPr lang="en-US" dirty="0"/>
              <a:t>If that spot is not a designated spot, move the throw-in to the nearest designated spot.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these are editorial changes, clarifications rather than substantive rule changes.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Coach-to-player communication through electronic devices is prohibited.</a:t>
            </a:r>
          </a:p>
          <a:p>
            <a:r>
              <a:rPr lang="en-US" dirty="0"/>
              <a:t>Hearing aids remain legal.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player hanging on the rim after a dunk attempt is not an airborne shooter.</a:t>
            </a:r>
          </a:p>
          <a:p>
            <a:r>
              <a:rPr lang="en-US" dirty="0"/>
              <a:t>Successful dunk: the ball is dead once through the basket; ignore later contact unless intentional or flagrant.</a:t>
            </a:r>
          </a:p>
          <a:p>
            <a:r>
              <a:rPr lang="en-US" dirty="0"/>
              <a:t>Unsuccessful dunk with a live ball: illegal contact is a common foul, administered per the bonus.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Basket interference now covers slapping or striking the backboard, causing it or the ring to vibrate during a try that could score.</a:t>
            </a:r>
          </a:p>
          <a:p>
            <a:r>
              <a:rPr lang="en-US" dirty="0"/>
              <a:t>The old cylinder-specific language has been removed.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Stepping or pivoting toward the basket is not required to be in the act of shooting.</a:t>
            </a:r>
          </a:p>
          <a:p>
            <a:r>
              <a:rPr lang="en-US" dirty="0"/>
              <a:t>A player may step laterally or away to create space and still be considered shooting.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note: goaltending is touching a ball in downward flight, entirely above the basket, with a chance to score, and not on the cylinder.</a:t>
            </a:r>
          </a:p>
          <a:p>
            <a:r>
              <a:rPr lang="en-US" dirty="0"/>
              <a:t>Goaltending does not apply to a ball released on a throw-in pass.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Touching the ball outside the cylinder during a free throw is goaltending.</a:t>
            </a:r>
          </a:p>
          <a:p>
            <a:r>
              <a:rPr lang="en-US" dirty="0"/>
              <a:t>On a free throw it is also a player technical foul (10-4-8).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screened player's visual field includes forward and peripheral vision, measured horizontally from the ear.</a:t>
            </a:r>
          </a:p>
          <a:p>
            <a:r>
              <a:rPr lang="en-US" dirty="0"/>
              <a:t>Use this to judge how much time and distance a screener must give.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player holding the ball on the floor may not attempt to stand up with it.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player holding the ball flat on their back may sit up without traveling, and may return to their back.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gaining control while on the floor, a player may slide or roll with the ball if it is caused by their own momentum.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'When the official enters the center restraining circle' replaces the former 'is ready' language.</a:t>
            </a:r>
          </a:p>
          <a:p>
            <a:r>
              <a:rPr lang="en-US" dirty="0"/>
              <a:t>This defines the trigger point for jump-ball restrictions.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jumper must keep both feet within their half of the center restraining circle until the jump-ball ends.</a:t>
            </a:r>
          </a:p>
          <a:p>
            <a:r>
              <a:rPr lang="en-US" dirty="0"/>
              <a:t>The restriction ends when the ball is touched by one or both jumpers.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throw-in violation during a division-line throw-in keeps the throw-in at the division line opposite the table.</a:t>
            </a:r>
          </a:p>
          <a:p>
            <a:r>
              <a:rPr lang="en-US" dirty="0"/>
              <a:t>It is not moved to one of the eight designated spots.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Technical Foul Penalty Summary chart is revised to better align with Rule 10.</a:t>
            </a:r>
          </a:p>
          <a:p>
            <a:r>
              <a:rPr lang="en-US" dirty="0"/>
              <a:t>Use it as a quick on-court reference.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these are the 2026 points of emphasis, areas that need consistent enforcement.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Uniforms must be worn in the manner the manufacturer intended.</a:t>
            </a:r>
          </a:p>
          <a:p>
            <a:r>
              <a:rPr lang="en-US" dirty="0"/>
              <a:t>Players not in compliance with 3-3-5 are directed to leave the game until corrected.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Accurate timing is essential to game integrity and competitive balance.</a:t>
            </a:r>
          </a:p>
          <a:p>
            <a:r>
              <a:rPr lang="en-US" dirty="0"/>
              <a:t>Officials and table personnel must work collaboratively.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timing mistakes or equipment issues occur, officials may use visible or silent counts.</a:t>
            </a:r>
          </a:p>
          <a:p>
            <a:r>
              <a:rPr lang="en-US" dirty="0"/>
              <a:t>Strong communication between officials and the scorer's table is essential.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Sportsmanship is a core expectation of education-based basketball.</a:t>
            </a:r>
          </a:p>
          <a:p>
            <a:r>
              <a:rPr lang="en-US" dirty="0"/>
              <a:t>Consistent professionalism, respect, and sportsmanship are required from coaches, players, and officials.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 coach is responsible for all bench personnel and communication with officials.</a:t>
            </a:r>
          </a:p>
          <a:p>
            <a:r>
              <a:rPr lang="en-US" dirty="0"/>
              <a:t>Taunting has no place in high school basketball and must be addressed promptly and consistently.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Unnecessary or illegal contact creates disadvantage and safety concerns.</a:t>
            </a:r>
          </a:p>
          <a:p>
            <a:r>
              <a:rPr lang="en-US" dirty="0"/>
              <a:t>Officials, coaches, and players must distinguish legal play from illegal physical advantage.</a:t>
            </a:r>
          </a:p>
          <a:p>
            <a:r>
              <a:rPr lang="en-US" dirty="0"/>
              <a:t>Watch hand checking, displacement, and push-offs with the controlling arm.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Unnecessary roughness or overly aggressive contact must be penalized to keep the game safe and controlled.</a:t>
            </a:r>
          </a:p>
          <a:p>
            <a:r>
              <a:rPr lang="en-US" dirty="0"/>
              <a:t>Give post play special attention: two hands on the back, forearm displacement, or dislodging a legal opponent.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Proper enforcement of traveling and continuous motion remains a high priority for the committee.</a:t>
            </a:r>
          </a:p>
          <a:p>
            <a:r>
              <a:rPr lang="en-US" dirty="0"/>
              <a:t>Euro-steps, spin moves, and jump stops are legal when done within pivot-foot limits.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Dragging the pivot foot, taking extra steps, or failing to maintain the pivot is traveling.</a:t>
            </a:r>
          </a:p>
          <a:p>
            <a:r>
              <a:rPr lang="en-US" dirty="0"/>
              <a:t>A player fouled after starting a try may complete the customary arm and foot movement.</a:t>
            </a:r>
          </a:p>
          <a:p>
            <a:r>
              <a:rPr lang="en-US" dirty="0"/>
              <a:t>Continuous motion ends when the ball is clearly in flight.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hyperlink" Target="mailto:dwhitfield@nfhs.org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5AC8F2-44D6-E579-1182-F705F2E8BD6D}"/>
              </a:ext>
            </a:extLst>
          </p:cNvPr>
          <p:cNvSpPr/>
          <p:nvPr userDrawn="1"/>
        </p:nvSpPr>
        <p:spPr>
          <a:xfrm>
            <a:off x="1" y="6148256"/>
            <a:ext cx="12191999" cy="739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2E9CF-8AE9-5255-4316-349012503E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8" cy="106586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209A9B-74A4-F114-8811-EFAA10BA8B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9470" y="2656795"/>
            <a:ext cx="6878924" cy="2387600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72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9EEE7A8-0736-F53C-7D39-E9CDF13C67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9470" y="5136470"/>
            <a:ext cx="6878924" cy="944290"/>
          </a:xfrm>
        </p:spPr>
        <p:txBody>
          <a:bodyPr/>
          <a:lstStyle>
            <a:lvl1pPr marL="0" indent="0" algn="l">
              <a:lnSpc>
                <a:spcPct val="70000"/>
              </a:lnSpc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Goes Here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3D717936-7449-F3C2-8751-5155403673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850216" cy="6148256"/>
          </a:xfrm>
          <a:ln w="190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4288B0B-9ADA-96E5-6966-0048A45664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9470" y="6225442"/>
            <a:ext cx="68789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/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Copyright© 2025 National Federation of State High School Associations. All Rights Reserved.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/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copyrighted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power point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is presented by the NFHS.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m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aterial shall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only 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 reproduced or distributed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by member state associations for teaching and training purposes. Distribution to the public is prohibited 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without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express written consent from the NFHS.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Please contact Davis Whitfield, COO at </a:t>
            </a:r>
            <a:r>
              <a:rPr lang="en-US" sz="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dwhitfield@nfhs.org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with requests.</a:t>
            </a:r>
          </a:p>
        </p:txBody>
      </p:sp>
    </p:spTree>
    <p:extLst>
      <p:ext uri="{BB962C8B-B14F-4D97-AF65-F5344CB8AC3E}">
        <p14:creationId xmlns:p14="http://schemas.microsoft.com/office/powerpoint/2010/main" val="2230433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0864-8B5F-C930-C8ED-0AB1041C1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5530" y="2137719"/>
            <a:ext cx="8200939" cy="2111332"/>
          </a:xfrm>
        </p:spPr>
        <p:txBody>
          <a:bodyPr anchor="ctr">
            <a:normAutofit/>
          </a:bodyPr>
          <a:lstStyle>
            <a:lvl1pPr>
              <a:defRPr sz="5400" b="1">
                <a:solidFill>
                  <a:srgbClr val="EA1F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Section Header Goes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3F3D68-6330-96A1-272E-80D3C14EC520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1428EA12-63C6-4622-C5A1-527AF3BAE7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00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0864-8B5F-C930-C8ED-0AB1041C1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5530" y="2137719"/>
            <a:ext cx="8200939" cy="2111332"/>
          </a:xfrm>
        </p:spPr>
        <p:txBody>
          <a:bodyPr anchor="ctr">
            <a:normAutofit/>
          </a:bodyPr>
          <a:lstStyle>
            <a:lvl1pPr>
              <a:defRPr sz="5400" b="1">
                <a:solidFill>
                  <a:srgbClr val="EA1F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Section Header Goes Here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1428EA12-63C6-4622-C5A1-527AF3BAE7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2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9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ithout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5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40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mittee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47B10A9-D772-C30A-05D0-8A9CA7CB70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061098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1712DA8-26D3-7485-9995-485CA07590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05484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4BD6A56D-DCEC-ADEB-5A02-7DAABB7EA51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72610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43334F8-9E6D-A3CA-7D78-F764EF7A7C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39736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49FB97AD-48FA-F7FA-A620-EA1FF15A59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500782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2B1F581-B38C-6A7D-0D25-F8A7C8982CC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61828" y="2055857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FF78B9CE-EE19-C163-A774-B4D17988B3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828956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53C818A4-C163-A1B0-B993-EE17255188D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10708" y="2055857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62B854-B92D-089D-B57F-637BC625CCD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835" y="333309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4" name="Text Placeholder 42">
            <a:extLst>
              <a:ext uri="{FF2B5EF4-FFF2-40B4-BE49-F238E27FC236}">
                <a16:creationId xmlns:a16="http://schemas.microsoft.com/office/drawing/2014/main" id="{ED4A3FD9-1A06-959F-DB1D-FAC4254A1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05484" y="333061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717DE9F3-D6DA-E27A-0E63-8A0F9EACC4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76725" y="333061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6" name="Text Placeholder 42">
            <a:extLst>
              <a:ext uri="{FF2B5EF4-FFF2-40B4-BE49-F238E27FC236}">
                <a16:creationId xmlns:a16="http://schemas.microsoft.com/office/drawing/2014/main" id="{218C3D29-D87D-8495-2761-FA64791546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40371" y="333061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7" name="Text Placeholder 42">
            <a:extLst>
              <a:ext uri="{FF2B5EF4-FFF2-40B4-BE49-F238E27FC236}">
                <a16:creationId xmlns:a16="http://schemas.microsoft.com/office/drawing/2014/main" id="{AA73FFB8-4A87-526F-D013-D67B6BB69E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0782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8" name="Text Placeholder 42">
            <a:extLst>
              <a:ext uri="{FF2B5EF4-FFF2-40B4-BE49-F238E27FC236}">
                <a16:creationId xmlns:a16="http://schemas.microsoft.com/office/drawing/2014/main" id="{9C6C96AD-35CD-B538-384C-75E662D39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62463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9" name="Text Placeholder 42">
            <a:extLst>
              <a:ext uri="{FF2B5EF4-FFF2-40B4-BE49-F238E27FC236}">
                <a16:creationId xmlns:a16="http://schemas.microsoft.com/office/drawing/2014/main" id="{67C7134B-69EF-A014-362E-7A0D5AFA5F6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32141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20" name="Text Placeholder 42">
            <a:extLst>
              <a:ext uri="{FF2B5EF4-FFF2-40B4-BE49-F238E27FC236}">
                <a16:creationId xmlns:a16="http://schemas.microsoft.com/office/drawing/2014/main" id="{BDD49F52-B2D4-86A9-1203-2DF4E8734D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5844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ADF90FD-4BC6-0382-8EF8-DECD5B230EB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8200" y="4021752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01BA57C-CAC4-FE19-7606-A197C694443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005484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C1A3DEE-0E4A-DA24-6C27-D8347A0AD23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172610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849B514F-7A81-03BA-402C-2C1181920464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339736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6E42F88B-AD9A-A6BC-C785-714E08466FA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500782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DE6A077B-CD4E-A193-791B-F1E09F30FD9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61828" y="4016511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Picture Placeholder 7">
            <a:extLst>
              <a:ext uri="{FF2B5EF4-FFF2-40B4-BE49-F238E27FC236}">
                <a16:creationId xmlns:a16="http://schemas.microsoft.com/office/drawing/2014/main" id="{1D8AA830-CE89-C0F8-652E-4AF0EC5EB77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828956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2845462D-8D77-A897-D7A7-19799B1FCE72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010708" y="4016511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9" name="Text Placeholder 42">
            <a:extLst>
              <a:ext uri="{FF2B5EF4-FFF2-40B4-BE49-F238E27FC236}">
                <a16:creationId xmlns:a16="http://schemas.microsoft.com/office/drawing/2014/main" id="{5E7C90FE-E98F-CDBB-8A94-646BB323DA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835" y="529374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0" name="Text Placeholder 42">
            <a:extLst>
              <a:ext uri="{FF2B5EF4-FFF2-40B4-BE49-F238E27FC236}">
                <a16:creationId xmlns:a16="http://schemas.microsoft.com/office/drawing/2014/main" id="{F65D4A0E-3E42-4673-F741-5D1053C7202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005484" y="529126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1" name="Text Placeholder 42">
            <a:extLst>
              <a:ext uri="{FF2B5EF4-FFF2-40B4-BE49-F238E27FC236}">
                <a16:creationId xmlns:a16="http://schemas.microsoft.com/office/drawing/2014/main" id="{67D76B90-BDDB-A830-1E38-2744279B6F7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76725" y="529126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2" name="Text Placeholder 42">
            <a:extLst>
              <a:ext uri="{FF2B5EF4-FFF2-40B4-BE49-F238E27FC236}">
                <a16:creationId xmlns:a16="http://schemas.microsoft.com/office/drawing/2014/main" id="{FFAD4169-F9B4-82EE-29F2-9636561EB7C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340371" y="529126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3" name="Text Placeholder 42">
            <a:extLst>
              <a:ext uri="{FF2B5EF4-FFF2-40B4-BE49-F238E27FC236}">
                <a16:creationId xmlns:a16="http://schemas.microsoft.com/office/drawing/2014/main" id="{EE40C75E-A32C-8DB4-663F-9DFB5BADD9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500782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4" name="Text Placeholder 42">
            <a:extLst>
              <a:ext uri="{FF2B5EF4-FFF2-40B4-BE49-F238E27FC236}">
                <a16:creationId xmlns:a16="http://schemas.microsoft.com/office/drawing/2014/main" id="{35FC8BA3-B94F-9AFD-AB4D-A23E83A7E14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62463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D19CC67B-E6C7-0834-B5CC-7428DCF5BC2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832141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6" name="Text Placeholder 42">
            <a:extLst>
              <a:ext uri="{FF2B5EF4-FFF2-40B4-BE49-F238E27FC236}">
                <a16:creationId xmlns:a16="http://schemas.microsoft.com/office/drawing/2014/main" id="{10598813-FED4-35DB-124E-A4305645B3A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15844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</p:spTree>
    <p:extLst>
      <p:ext uri="{BB962C8B-B14F-4D97-AF65-F5344CB8AC3E}">
        <p14:creationId xmlns:p14="http://schemas.microsoft.com/office/powerpoint/2010/main" val="3340324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oints of Emphasi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POINTS OF EMPHASIS</a:t>
            </a:r>
          </a:p>
        </p:txBody>
      </p:sp>
    </p:spTree>
    <p:extLst>
      <p:ext uri="{BB962C8B-B14F-4D97-AF65-F5344CB8AC3E}">
        <p14:creationId xmlns:p14="http://schemas.microsoft.com/office/powerpoint/2010/main" val="1207094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Rules Change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RULES CHANGES</a:t>
            </a:r>
          </a:p>
        </p:txBody>
      </p:sp>
    </p:spTree>
    <p:extLst>
      <p:ext uri="{BB962C8B-B14F-4D97-AF65-F5344CB8AC3E}">
        <p14:creationId xmlns:p14="http://schemas.microsoft.com/office/powerpoint/2010/main" val="2561395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Editorial Change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EDITORIAL CHANGES</a:t>
            </a:r>
          </a:p>
        </p:txBody>
      </p:sp>
    </p:spTree>
    <p:extLst>
      <p:ext uri="{BB962C8B-B14F-4D97-AF65-F5344CB8AC3E}">
        <p14:creationId xmlns:p14="http://schemas.microsoft.com/office/powerpoint/2010/main" val="1336665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Manual Change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MANUAL CHANGES</a:t>
            </a:r>
          </a:p>
        </p:txBody>
      </p:sp>
    </p:spTree>
    <p:extLst>
      <p:ext uri="{BB962C8B-B14F-4D97-AF65-F5344CB8AC3E}">
        <p14:creationId xmlns:p14="http://schemas.microsoft.com/office/powerpoint/2010/main" val="4197947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Rules Reinder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RULES REMINDER</a:t>
            </a:r>
          </a:p>
        </p:txBody>
      </p:sp>
    </p:spTree>
    <p:extLst>
      <p:ext uri="{BB962C8B-B14F-4D97-AF65-F5344CB8AC3E}">
        <p14:creationId xmlns:p14="http://schemas.microsoft.com/office/powerpoint/2010/main" val="3733002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8B0FB-303E-A728-FC79-8E43CFBF7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E4F40-2354-06A7-38DD-06CEFEAF1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CA062-B089-C810-3F07-6024C517DDF2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966E648-C1C5-D0F9-6BF2-0341C30A9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1815227B-C98D-C0F3-E979-A984773D53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56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8B0FB-303E-A728-FC79-8E43CFBF7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CA062-B089-C810-3F07-6024C517DDF2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966E648-C1C5-D0F9-6BF2-0341C30A9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17AB054-83AF-8D8A-5488-3D2749EE60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202" y="1825625"/>
            <a:ext cx="5181599" cy="43513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AD7A39E-2D5A-78AA-4013-BEC4886BB3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09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50E8CACC-1DDF-2FF4-479B-9AF3997EF9C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68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72E9CF-8AE9-5255-4316-349012503E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8" cy="106586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209A9B-74A4-F114-8811-EFAA10BA8B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80709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4CA484-034C-A896-0662-F645CDF79DCA}"/>
              </a:ext>
            </a:extLst>
          </p:cNvPr>
          <p:cNvSpPr txBox="1"/>
          <p:nvPr userDrawn="1"/>
        </p:nvSpPr>
        <p:spPr>
          <a:xfrm>
            <a:off x="1524000" y="475735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Federation of State High School Associations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CD4DE8-1EB6-5346-3383-8707A51C126F}"/>
              </a:ext>
            </a:extLst>
          </p:cNvPr>
          <p:cNvGrpSpPr/>
          <p:nvPr userDrawn="1"/>
        </p:nvGrpSpPr>
        <p:grpSpPr>
          <a:xfrm>
            <a:off x="1717750" y="5646396"/>
            <a:ext cx="9144000" cy="371345"/>
            <a:chOff x="1524000" y="5646396"/>
            <a:chExt cx="9144000" cy="37134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3AF79CA-D0BD-24BD-0E32-404A245DDF6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524000" y="5646396"/>
              <a:ext cx="914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@NFHS1920		@NFHS_org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157171-99F1-CBAA-C17D-0AD9D4B9BB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686113" y="5646396"/>
              <a:ext cx="371345" cy="37134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D196C8A-E733-4202-AF23-672634CE9C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97144" y="5646396"/>
              <a:ext cx="371345" cy="37134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3FEC574-B3C7-1565-2ADE-C95139ADFD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430274" y="5646396"/>
              <a:ext cx="370703" cy="3707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465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25025" y="342900"/>
            <a:ext cx="2200275" cy="1066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307593"/>
            <a:ext cx="7049770" cy="130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4746" y="2939097"/>
            <a:ext cx="7205345" cy="243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C259D7-C629-99D5-E5E6-C1F8133D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8A588-CC38-9DAA-DD30-66D45B7B4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AE522-F825-B856-E8E5-41511A366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600CC-5870-3A48-916C-A06D7BC60A64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AF983-59E2-C2D4-3DA6-D9B1BBA51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1BFF0-BF3B-C0DA-5CCD-ACE9829FF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4E3598-2D5C-024F-9D1E-B79FF99825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hyperlink" Target="mailto:dwhitfield@nfhs.org" TargetMode="Externa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dc.gov/heads-up/training/sports-officials.html" TargetMode="Externa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6143625"/>
              <a:ext cx="12192000" cy="714375"/>
            </a:xfrm>
            <a:custGeom>
              <a:avLst/>
              <a:gdLst/>
              <a:ahLst/>
              <a:cxnLst/>
              <a:rect l="l" t="t" r="r" b="b"/>
              <a:pathLst>
                <a:path w="12192000" h="714375">
                  <a:moveTo>
                    <a:pt x="12192000" y="0"/>
                  </a:moveTo>
                  <a:lnTo>
                    <a:pt x="0" y="0"/>
                  </a:lnTo>
                  <a:lnTo>
                    <a:pt x="0" y="714375"/>
                  </a:lnTo>
                  <a:lnTo>
                    <a:pt x="12192000" y="7143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5025" y="342900"/>
              <a:ext cx="2200275" cy="10668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132070" y="6260147"/>
            <a:ext cx="6469380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latin typeface="Calibri"/>
                <a:cs typeface="Calibri"/>
              </a:rPr>
              <a:t>Copyright©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2026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National</a:t>
            </a:r>
            <a:r>
              <a:rPr sz="800" spc="-6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Federation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of</a:t>
            </a:r>
            <a:r>
              <a:rPr sz="800" spc="-5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State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High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</a:t>
            </a:r>
            <a:r>
              <a:rPr sz="800" spc="-6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Associations.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All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Rights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Reserved.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97800"/>
              </a:lnSpc>
              <a:spcBef>
                <a:spcPts val="40"/>
              </a:spcBef>
            </a:pPr>
            <a:r>
              <a:rPr sz="800" dirty="0">
                <a:latin typeface="Calibri"/>
                <a:cs typeface="Calibri"/>
              </a:rPr>
              <a:t>This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copyrighted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power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point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presented by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the</a:t>
            </a:r>
            <a:r>
              <a:rPr sz="800" spc="-6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NFHS.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This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material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shall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only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</a:t>
            </a:r>
            <a:r>
              <a:rPr sz="800" spc="-6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reproduced </a:t>
            </a:r>
            <a:r>
              <a:rPr sz="800" spc="-20" dirty="0">
                <a:latin typeface="Calibri"/>
                <a:cs typeface="Calibri"/>
              </a:rPr>
              <a:t>or</a:t>
            </a:r>
            <a:r>
              <a:rPr sz="800" dirty="0">
                <a:latin typeface="Calibri"/>
                <a:cs typeface="Calibri"/>
              </a:rPr>
              <a:t> distributed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member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state</a:t>
            </a:r>
            <a:r>
              <a:rPr sz="800" spc="-6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associations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for teaching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and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training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purposes.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Distribution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to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public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prohibited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without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express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written </a:t>
            </a:r>
            <a:r>
              <a:rPr sz="800" spc="-10" dirty="0">
                <a:latin typeface="Calibri"/>
                <a:cs typeface="Calibri"/>
              </a:rPr>
              <a:t>consent</a:t>
            </a:r>
            <a:r>
              <a:rPr sz="800" spc="-7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from the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NFHS.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Please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contact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Davis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Whitfield,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COO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at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Calibri"/>
                <a:cs typeface="Calibri"/>
                <a:hlinkClick r:id="rId5"/>
              </a:rPr>
              <a:t>dwhitfield@nfhs.org</a:t>
            </a:r>
            <a:r>
              <a:rPr sz="800" u="none" spc="40" dirty="0">
                <a:solidFill>
                  <a:srgbClr val="467885"/>
                </a:solidFill>
                <a:latin typeface="Calibri"/>
                <a:cs typeface="Calibri"/>
              </a:rPr>
              <a:t> </a:t>
            </a:r>
            <a:r>
              <a:rPr sz="800" u="none" dirty="0">
                <a:latin typeface="Calibri"/>
                <a:cs typeface="Calibri"/>
              </a:rPr>
              <a:t>with</a:t>
            </a:r>
            <a:r>
              <a:rPr sz="800" u="none" spc="70" dirty="0">
                <a:latin typeface="Calibri"/>
                <a:cs typeface="Calibri"/>
              </a:rPr>
              <a:t> </a:t>
            </a:r>
            <a:r>
              <a:rPr sz="800" u="none" spc="-10" dirty="0">
                <a:latin typeface="Calibri"/>
                <a:cs typeface="Calibri"/>
              </a:rPr>
              <a:t>requests.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086221" y="2559684"/>
            <a:ext cx="4817745" cy="1021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0" spc="-20" dirty="0">
                <a:solidFill>
                  <a:srgbClr val="FFFFFF"/>
                </a:solidFill>
              </a:rPr>
              <a:t>2026-</a:t>
            </a:r>
            <a:r>
              <a:rPr sz="6500" dirty="0">
                <a:solidFill>
                  <a:srgbClr val="FFFFFF"/>
                </a:solidFill>
              </a:rPr>
              <a:t>27</a:t>
            </a:r>
            <a:r>
              <a:rPr sz="6500" spc="50" dirty="0">
                <a:solidFill>
                  <a:srgbClr val="FFFFFF"/>
                </a:solidFill>
              </a:rPr>
              <a:t> </a:t>
            </a:r>
            <a:r>
              <a:rPr sz="6500" spc="-20" dirty="0">
                <a:solidFill>
                  <a:srgbClr val="FFFFFF"/>
                </a:solidFill>
              </a:rPr>
              <a:t>NFHS</a:t>
            </a:r>
            <a:endParaRPr sz="6500"/>
          </a:p>
        </p:txBody>
      </p:sp>
      <p:sp>
        <p:nvSpPr>
          <p:cNvPr id="8" name="object 8"/>
          <p:cNvSpPr txBox="1"/>
          <p:nvPr/>
        </p:nvSpPr>
        <p:spPr>
          <a:xfrm>
            <a:off x="5695950" y="3246500"/>
            <a:ext cx="5598160" cy="1021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0" b="1" dirty="0">
                <a:solidFill>
                  <a:srgbClr val="FFFFFF"/>
                </a:solidFill>
                <a:latin typeface="Calibri"/>
                <a:cs typeface="Calibri"/>
              </a:rPr>
              <a:t>Basketball</a:t>
            </a:r>
            <a:r>
              <a:rPr sz="6500" b="1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0" b="1" spc="-1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endParaRPr sz="6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90334" y="3686013"/>
            <a:ext cx="4010025" cy="2287270"/>
          </a:xfrm>
          <a:prstGeom prst="rect">
            <a:avLst/>
          </a:prstGeom>
        </p:spPr>
        <p:txBody>
          <a:bodyPr vert="horz" wrap="square" lIns="0" tIns="2736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5"/>
              </a:spcBef>
            </a:pPr>
            <a:r>
              <a:rPr sz="6500" b="1" spc="-25" dirty="0">
                <a:solidFill>
                  <a:srgbClr val="FFFFFF"/>
                </a:solidFill>
                <a:latin typeface="Calibri"/>
                <a:cs typeface="Calibri"/>
              </a:rPr>
              <a:t>PowerPoint</a:t>
            </a:r>
            <a:endParaRPr sz="6500">
              <a:latin typeface="Calibri"/>
              <a:cs typeface="Calibri"/>
            </a:endParaRPr>
          </a:p>
          <a:p>
            <a:pPr marL="941705" marR="935355" indent="-3810" algn="ctr">
              <a:lnSpc>
                <a:spcPct val="90300"/>
              </a:lnSpc>
              <a:spcBef>
                <a:spcPts val="960"/>
              </a:spcBef>
            </a:pP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21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Calibri"/>
                <a:cs typeface="Calibri"/>
              </a:rPr>
              <a:t>Changes </a:t>
            </a: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21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Calibri"/>
                <a:cs typeface="Calibri"/>
              </a:rPr>
              <a:t>Changes </a:t>
            </a: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1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4762" y="-4765"/>
            <a:ext cx="4872355" cy="6167755"/>
            <a:chOff x="-4762" y="-4765"/>
            <a:chExt cx="4872355" cy="616775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848224" cy="61436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62" y="4759"/>
              <a:ext cx="4853305" cy="6148705"/>
            </a:xfrm>
            <a:custGeom>
              <a:avLst/>
              <a:gdLst/>
              <a:ahLst/>
              <a:cxnLst/>
              <a:rect l="l" t="t" r="r" b="b"/>
              <a:pathLst>
                <a:path w="4853305" h="6148705">
                  <a:moveTo>
                    <a:pt x="0" y="6148390"/>
                  </a:moveTo>
                  <a:lnTo>
                    <a:pt x="4852987" y="6148390"/>
                  </a:lnTo>
                  <a:lnTo>
                    <a:pt x="4852987" y="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61158" y="2319337"/>
            <a:ext cx="7874000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751455" marR="5080" indent="-2739390">
              <a:lnSpc>
                <a:spcPts val="5860"/>
              </a:lnSpc>
              <a:spcBef>
                <a:spcPts val="820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160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-6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Basketball</a:t>
            </a:r>
            <a:r>
              <a:rPr sz="5400" spc="-11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Rules Changes</a:t>
            </a:r>
            <a:endParaRPr sz="5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D807-5F0F-911A-985C-0A663CDE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CIF Notes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9365B-E069-98D8-10E5-11674E48C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 changes to 10 second backcourt or closely guarded</a:t>
            </a:r>
          </a:p>
          <a:p>
            <a:r>
              <a:rPr lang="en-US" dirty="0"/>
              <a:t>Concussion protocols </a:t>
            </a:r>
          </a:p>
          <a:p>
            <a:pPr lvl="1"/>
            <a:r>
              <a:rPr lang="en-US" dirty="0"/>
              <a:t>Every Unit should offer training</a:t>
            </a:r>
          </a:p>
          <a:p>
            <a:pPr lvl="1"/>
            <a:r>
              <a:rPr lang="en-US" dirty="0">
                <a:hlinkClick r:id="rId2"/>
              </a:rPr>
              <a:t>https://www.cdc.gov/heads-up/training/sports-officials.html</a:t>
            </a:r>
            <a:endParaRPr lang="en-US" dirty="0"/>
          </a:p>
          <a:p>
            <a:pPr lvl="1"/>
            <a:r>
              <a:rPr lang="en-US" dirty="0"/>
              <a:t>Officials have the final say whether a player should stay in the game or not</a:t>
            </a:r>
          </a:p>
          <a:p>
            <a:pPr lvl="1"/>
            <a:r>
              <a:rPr lang="en-US" dirty="0"/>
              <a:t>Refer your coach to the section for the concussion protocol when the player is cleared to play from a doctor. We only have jurisdiction over that game.</a:t>
            </a:r>
          </a:p>
          <a:p>
            <a:r>
              <a:rPr lang="en-US" dirty="0"/>
              <a:t>Arbiter Registration is Open</a:t>
            </a:r>
          </a:p>
          <a:p>
            <a:pPr lvl="1"/>
            <a:r>
              <a:rPr lang="en-US" dirty="0"/>
              <a:t>Every official needs to register, take the test and pay the dues.</a:t>
            </a:r>
          </a:p>
          <a:p>
            <a:pPr lvl="1"/>
            <a:r>
              <a:rPr lang="en-US" dirty="0"/>
              <a:t>Once all of this is complete, the unit will be notified that the official is cleared to be assigned. There are no exceptions for officials this season! </a:t>
            </a:r>
          </a:p>
        </p:txBody>
      </p:sp>
    </p:spTree>
    <p:extLst>
      <p:ext uri="{BB962C8B-B14F-4D97-AF65-F5344CB8AC3E}">
        <p14:creationId xmlns:p14="http://schemas.microsoft.com/office/powerpoint/2010/main" val="421185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73659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RE-</a:t>
            </a:r>
            <a:r>
              <a:rPr spc="-55" dirty="0"/>
              <a:t>STARTING</a:t>
            </a:r>
            <a:r>
              <a:rPr spc="-13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CLOCK </a:t>
            </a:r>
            <a:r>
              <a:rPr spc="-15" dirty="0"/>
              <a:t>5-9-</a:t>
            </a:r>
            <a:r>
              <a:rPr dirty="0"/>
              <a:t>5</a:t>
            </a:r>
            <a:r>
              <a:rPr spc="-10" dirty="0"/>
              <a:t> </a:t>
            </a:r>
            <a:r>
              <a:rPr spc="-2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59880" y="1948116"/>
            <a:ext cx="4776470" cy="352996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40029" marR="5080" indent="-227965">
              <a:lnSpc>
                <a:spcPct val="91900"/>
              </a:lnSpc>
              <a:spcBef>
                <a:spcPts val="39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last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59.9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seconds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each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quarter or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extra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period,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play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resumed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unsuccessful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throw,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minimum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3/10ths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(.3)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second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expire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clock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is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legally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touched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player 	inbounds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981200"/>
            <a:ext cx="5019675" cy="21050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453707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TIMING</a:t>
            </a:r>
            <a:r>
              <a:rPr spc="-100" dirty="0"/>
              <a:t> </a:t>
            </a:r>
            <a:r>
              <a:rPr spc="-10" dirty="0"/>
              <a:t>MISTAKES </a:t>
            </a:r>
            <a:r>
              <a:rPr spc="-15" dirty="0"/>
              <a:t>5-</a:t>
            </a:r>
            <a:r>
              <a:rPr spc="-25" dirty="0"/>
              <a:t>10-</a:t>
            </a:r>
            <a:r>
              <a:rPr dirty="0"/>
              <a:t>2</a:t>
            </a:r>
            <a:r>
              <a:rPr spc="-95" dirty="0"/>
              <a:t> </a:t>
            </a:r>
            <a:r>
              <a:rPr dirty="0"/>
              <a:t>NOTE</a:t>
            </a:r>
            <a:r>
              <a:rPr spc="-8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66916" y="1926336"/>
            <a:ext cx="4829810" cy="31483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8600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referee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determines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clock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malfunctioned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was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not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started/stopped</a:t>
            </a:r>
            <a:r>
              <a:rPr sz="275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properly,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clock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run,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official's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count,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visible</a:t>
            </a:r>
            <a:r>
              <a:rPr sz="27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b="1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7E7E7E"/>
                </a:solidFill>
                <a:latin typeface="Calibri"/>
                <a:cs typeface="Calibri"/>
              </a:rPr>
              <a:t>silent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,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other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information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used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make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correction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925" y="1952625"/>
            <a:ext cx="5848350" cy="2952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625792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65" dirty="0"/>
              <a:t>ALTERNATING</a:t>
            </a:r>
            <a:r>
              <a:rPr spc="-175" dirty="0"/>
              <a:t> </a:t>
            </a:r>
            <a:r>
              <a:rPr spc="-10" dirty="0"/>
              <a:t>POSSESSION </a:t>
            </a:r>
            <a:r>
              <a:rPr spc="-15" dirty="0"/>
              <a:t>6-4-</a:t>
            </a:r>
            <a:r>
              <a:rPr spc="-25" dirty="0"/>
              <a:t>4g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9660" y="1771903"/>
            <a:ext cx="7078980" cy="42894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7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letter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‘g’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now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eliminated</a:t>
            </a:r>
            <a:endParaRPr sz="2750">
              <a:latin typeface="Calibri"/>
              <a:cs typeface="Calibri"/>
            </a:endParaRPr>
          </a:p>
          <a:p>
            <a:pPr marL="241300" marR="163195" indent="-228600">
              <a:lnSpc>
                <a:spcPct val="81600"/>
              </a:lnSpc>
              <a:spcBef>
                <a:spcPts val="9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stopped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there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team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control,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goal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scored,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another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stoppage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occurs.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properly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stopped,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resumption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administered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under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appropriate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situation,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rather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using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alternating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possession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procedure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(Rule</a:t>
            </a:r>
            <a:r>
              <a:rPr sz="2750" spc="1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4-36-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2.c)</a:t>
            </a:r>
            <a:endParaRPr sz="2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  <a:buClr>
                <a:srgbClr val="EA1F45"/>
              </a:buClr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241300" marR="5080" indent="-228600">
              <a:lnSpc>
                <a:spcPts val="2700"/>
              </a:lnSpc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change;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was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inadvertently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left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change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2025-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26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695450"/>
            <a:ext cx="340033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5207" y="1897951"/>
            <a:ext cx="10875010" cy="410781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641985">
              <a:lnSpc>
                <a:spcPct val="80700"/>
              </a:lnSpc>
              <a:spcBef>
                <a:spcPts val="730"/>
              </a:spcBef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4…When,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dead-ball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period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that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follows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infraction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stoppage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before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becomes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live,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both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teams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assessed technical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fouls:</a:t>
            </a:r>
            <a:endParaRPr sz="2600">
              <a:latin typeface="Calibri"/>
              <a:cs typeface="Calibri"/>
            </a:endParaRPr>
          </a:p>
          <a:p>
            <a:pPr marL="527050" marR="249554" indent="-514984">
              <a:lnSpc>
                <a:spcPct val="79500"/>
              </a:lnSpc>
              <a:spcBef>
                <a:spcPts val="969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have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been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committed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approximately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time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penalties;</a:t>
            </a:r>
            <a:endParaRPr sz="26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409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charged,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penalties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identified;</a:t>
            </a:r>
            <a:endParaRPr sz="2600">
              <a:latin typeface="Calibri"/>
              <a:cs typeface="Calibri"/>
            </a:endParaRPr>
          </a:p>
          <a:p>
            <a:pPr marL="527050" marR="5080" indent="-514984">
              <a:lnSpc>
                <a:spcPct val="79400"/>
              </a:lnSpc>
              <a:spcBef>
                <a:spcPts val="1055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there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unequal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number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committed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dead-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ball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period,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resume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last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committed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single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administrative,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team, substitute,</a:t>
            </a:r>
            <a:r>
              <a:rPr sz="26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player,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bench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6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6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was</a:t>
            </a:r>
            <a:r>
              <a:rPr sz="26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only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committed;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  <a:p>
            <a:pPr marL="527050" marR="8890" indent="-514984">
              <a:lnSpc>
                <a:spcPct val="79500"/>
              </a:lnSpc>
              <a:spcBef>
                <a:spcPts val="1050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If,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cancellation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penalties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equal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number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both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teams,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resumed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point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interruption.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933575"/>
            <a:ext cx="6105525" cy="35052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10044" y="1904745"/>
            <a:ext cx="4671695" cy="327279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9235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dead-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ball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period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approximately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penalties</a:t>
            </a:r>
            <a:endParaRPr sz="2750">
              <a:latin typeface="Calibri"/>
              <a:cs typeface="Calibri"/>
            </a:endParaRPr>
          </a:p>
          <a:p>
            <a:pPr marL="241300" marR="382905" indent="-229235">
              <a:lnSpc>
                <a:spcPts val="3010"/>
              </a:lnSpc>
              <a:spcBef>
                <a:spcPts val="11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resumes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point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interruption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10044" y="1904745"/>
            <a:ext cx="4667885" cy="27578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5080" indent="-229235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While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(A)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(B)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more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than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13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minutes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apart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pregame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warmup,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approximately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penalties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350" y="1933575"/>
            <a:ext cx="6115050" cy="31432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10044" y="1904745"/>
            <a:ext cx="4671695" cy="31489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9235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Even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though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unsporting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start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(A)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end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(B)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time-out,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they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approximately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penalties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933575"/>
            <a:ext cx="6105525" cy="2686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53847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35" dirty="0"/>
              <a:t>THROW-</a:t>
            </a:r>
            <a:r>
              <a:rPr dirty="0"/>
              <a:t>IN</a:t>
            </a:r>
            <a:r>
              <a:rPr spc="-5" dirty="0"/>
              <a:t> </a:t>
            </a:r>
            <a:r>
              <a:rPr spc="-10" dirty="0"/>
              <a:t>PROVISIONS </a:t>
            </a:r>
            <a:r>
              <a:rPr spc="-15" dirty="0"/>
              <a:t>9-</a:t>
            </a:r>
            <a:r>
              <a:rPr dirty="0"/>
              <a:t>2</a:t>
            </a:r>
            <a:r>
              <a:rPr spc="-10" dirty="0"/>
              <a:t> (PENALTY)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844357"/>
            <a:ext cx="6266180" cy="289052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5080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infraction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location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violation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original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spot</a:t>
            </a:r>
            <a:endParaRPr sz="2750">
              <a:latin typeface="Calibri"/>
              <a:cs typeface="Calibri"/>
            </a:endParaRPr>
          </a:p>
          <a:p>
            <a:pPr marL="241300" marR="114935" indent="-229235">
              <a:lnSpc>
                <a:spcPct val="91800"/>
              </a:lnSpc>
              <a:spcBef>
                <a:spcPts val="102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original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designated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spot,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such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indicated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diagram)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1950" y="1876425"/>
            <a:ext cx="2695575" cy="41624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09645" y="2319337"/>
            <a:ext cx="6177915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634365" marR="5080" indent="-621665">
              <a:lnSpc>
                <a:spcPts val="5860"/>
              </a:lnSpc>
              <a:spcBef>
                <a:spcPts val="820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7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30" dirty="0">
                <a:solidFill>
                  <a:srgbClr val="EA1F45"/>
                </a:solidFill>
              </a:rPr>
              <a:t> </a:t>
            </a:r>
            <a:r>
              <a:rPr sz="5400" spc="-25" dirty="0">
                <a:solidFill>
                  <a:srgbClr val="EA1F45"/>
                </a:solidFill>
              </a:rPr>
              <a:t>Basketball </a:t>
            </a:r>
            <a:r>
              <a:rPr sz="5400" dirty="0">
                <a:solidFill>
                  <a:srgbClr val="EA1F45"/>
                </a:solidFill>
              </a:rPr>
              <a:t>Editorial</a:t>
            </a:r>
            <a:r>
              <a:rPr sz="5400" spc="-225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Changes</a:t>
            </a:r>
            <a:endParaRPr sz="5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493458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10" dirty="0"/>
              <a:t>ELECTRONIC</a:t>
            </a:r>
            <a:r>
              <a:rPr spc="-175" dirty="0"/>
              <a:t> </a:t>
            </a:r>
            <a:r>
              <a:rPr spc="-10" dirty="0"/>
              <a:t>DEVICES </a:t>
            </a:r>
            <a:r>
              <a:rPr spc="-15" dirty="0"/>
              <a:t>1-</a:t>
            </a:r>
            <a:r>
              <a:rPr dirty="0"/>
              <a:t>19</a:t>
            </a:r>
            <a:r>
              <a:rPr spc="-100" dirty="0"/>
              <a:t> </a:t>
            </a:r>
            <a:r>
              <a:rPr dirty="0"/>
              <a:t>NOTE</a:t>
            </a:r>
            <a:r>
              <a:rPr spc="-9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79439" y="1794255"/>
            <a:ext cx="4895215" cy="17373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923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NOTE:</a:t>
            </a:r>
            <a:r>
              <a:rPr sz="2750" b="1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Communication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between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coach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through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electronic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devices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prohibited</a:t>
            </a:r>
            <a:endParaRPr sz="27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Hearing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aids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2100" y="1828800"/>
            <a:ext cx="3695700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dirty="0"/>
              <a:t>AIRBORNE</a:t>
            </a:r>
            <a:r>
              <a:rPr spc="-170" dirty="0"/>
              <a:t> </a:t>
            </a:r>
            <a:r>
              <a:rPr spc="-10" dirty="0"/>
              <a:t>SHOOTER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4-1-</a:t>
            </a:r>
            <a:r>
              <a:rPr dirty="0"/>
              <a:t>1</a:t>
            </a:r>
            <a:r>
              <a:rPr spc="-125" dirty="0"/>
              <a:t> </a:t>
            </a:r>
            <a:r>
              <a:rPr spc="-10" dirty="0"/>
              <a:t>EXCEPTION</a:t>
            </a:r>
            <a:r>
              <a:rPr spc="-105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96410" y="1706816"/>
            <a:ext cx="7284720" cy="41744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0029" marR="15875" indent="-227965">
              <a:lnSpc>
                <a:spcPct val="79400"/>
              </a:lnSpc>
              <a:spcBef>
                <a:spcPts val="77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considered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airborne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shooter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when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hanging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rim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attempt</a:t>
            </a:r>
            <a:endParaRPr sz="2600">
              <a:latin typeface="Calibri"/>
              <a:cs typeface="Calibri"/>
            </a:endParaRPr>
          </a:p>
          <a:p>
            <a:pPr marL="241300" marR="5080" indent="-229235">
              <a:lnSpc>
                <a:spcPct val="800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successful,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becomes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dead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passes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through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basket;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any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subsequent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between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dunked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opponent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ignored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unless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ruled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intentional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flagrant</a:t>
            </a:r>
            <a:endParaRPr sz="2600">
              <a:latin typeface="Calibri"/>
              <a:cs typeface="Calibri"/>
            </a:endParaRPr>
          </a:p>
          <a:p>
            <a:pPr marL="240029" marR="100965" indent="-227965">
              <a:lnSpc>
                <a:spcPct val="80000"/>
              </a:lnSpc>
              <a:spcBef>
                <a:spcPts val="10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unsuccessful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ball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remains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live,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any</a:t>
            </a:r>
            <a:r>
              <a:rPr sz="2600" spc="-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between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player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attempted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opponent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be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ruled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common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administered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according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to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bonus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situation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685925"/>
            <a:ext cx="2657475" cy="43148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36384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BASKET</a:t>
            </a:r>
            <a:r>
              <a:rPr spc="-125" dirty="0"/>
              <a:t> </a:t>
            </a:r>
            <a:r>
              <a:rPr spc="-10" dirty="0"/>
              <a:t>INTERFERENCE </a:t>
            </a:r>
            <a:r>
              <a:rPr spc="-15" dirty="0"/>
              <a:t>4-6-</a:t>
            </a:r>
            <a:r>
              <a:rPr spc="-50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77154" y="1794255"/>
            <a:ext cx="6094095" cy="160864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0029" marR="5080" indent="-227965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slaps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strikes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backboard,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causing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backboard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or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vibrate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try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goal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that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possibility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entering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2100" y="1828800"/>
            <a:ext cx="313372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39051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CONTINUOUS</a:t>
            </a:r>
            <a:r>
              <a:rPr spc="-175" dirty="0"/>
              <a:t> </a:t>
            </a:r>
            <a:r>
              <a:rPr spc="-10" dirty="0"/>
              <a:t>MOTION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572280"/>
            <a:ext cx="9719310" cy="4112895"/>
          </a:xfrm>
          <a:prstGeom prst="rect">
            <a:avLst/>
          </a:prstGeom>
        </p:spPr>
        <p:txBody>
          <a:bodyPr vert="horz" wrap="square" lIns="0" tIns="352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75"/>
              </a:spcBef>
            </a:pP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4.11.2</a:t>
            </a:r>
            <a:r>
              <a:rPr sz="4400" b="1" spc="-1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B"/>
                </a:solidFill>
                <a:latin typeface="Calibri"/>
                <a:cs typeface="Calibri"/>
              </a:rPr>
              <a:t>(SITUATION)</a:t>
            </a:r>
            <a:endParaRPr sz="4400">
              <a:latin typeface="Calibri"/>
              <a:cs typeface="Calibri"/>
            </a:endParaRPr>
          </a:p>
          <a:p>
            <a:pPr marL="4114165" marR="5080" indent="-229235" algn="just">
              <a:lnSpc>
                <a:spcPct val="92200"/>
              </a:lnSpc>
              <a:spcBef>
                <a:spcPts val="1955"/>
              </a:spcBef>
              <a:buClr>
                <a:srgbClr val="EA1F45"/>
              </a:buClr>
              <a:buFont typeface="Arial"/>
              <a:buChar char="•"/>
              <a:tabLst>
                <a:tab pos="41141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Stepping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pivoting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toward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act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shooting</a:t>
            </a:r>
            <a:endParaRPr sz="2750">
              <a:latin typeface="Calibri"/>
              <a:cs typeface="Calibri"/>
            </a:endParaRPr>
          </a:p>
          <a:p>
            <a:pPr marL="4114165" marR="10795" indent="-229235">
              <a:lnSpc>
                <a:spcPct val="91800"/>
              </a:lnSpc>
              <a:spcBef>
                <a:spcPts val="1025"/>
              </a:spcBef>
              <a:buClr>
                <a:srgbClr val="EA1F45"/>
              </a:buClr>
              <a:buFont typeface="Arial"/>
              <a:buChar char="•"/>
              <a:tabLst>
                <a:tab pos="41141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direction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creates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space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order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try,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which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lateral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away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3648075" cy="40862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10" dirty="0"/>
              <a:t>GOALTENDING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</a:t>
            </a:r>
            <a:r>
              <a:rPr spc="-25" dirty="0"/>
              <a:t>22-</a:t>
            </a:r>
            <a:r>
              <a:rPr dirty="0"/>
              <a:t>1</a:t>
            </a:r>
            <a:r>
              <a:rPr spc="-95" dirty="0"/>
              <a:t> </a:t>
            </a:r>
            <a:r>
              <a:rPr dirty="0"/>
              <a:t>NOTE</a:t>
            </a:r>
            <a:r>
              <a:rPr spc="-8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4644" y="1765680"/>
            <a:ext cx="4549140" cy="310559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marR="5080" indent="-229235">
              <a:lnSpc>
                <a:spcPct val="80200"/>
              </a:lnSpc>
              <a:spcBef>
                <a:spcPts val="74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defensive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player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touches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thrown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tapped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ball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while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it</a:t>
            </a:r>
            <a:r>
              <a:rPr sz="26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its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downward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flight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entirely</a:t>
            </a:r>
            <a:r>
              <a:rPr sz="2600" spc="-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above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basket,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has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possibility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entering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touching</a:t>
            </a:r>
            <a:r>
              <a:rPr sz="26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r>
              <a:rPr sz="2600" spc="-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cylinder</a:t>
            </a:r>
            <a:endParaRPr sz="2600" dirty="0">
              <a:latin typeface="Calibri"/>
              <a:cs typeface="Calibri"/>
            </a:endParaRPr>
          </a:p>
          <a:p>
            <a:pPr marL="241300" marR="17780" indent="-229235">
              <a:lnSpc>
                <a:spcPct val="79400"/>
              </a:lnSpc>
              <a:spcBef>
                <a:spcPts val="99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Goaltending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does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apply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released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throw-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pass</a:t>
            </a:r>
            <a:endParaRPr sz="26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875" y="1828800"/>
            <a:ext cx="5915025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343344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40" dirty="0"/>
              <a:t>GOALTENDING </a:t>
            </a:r>
            <a:r>
              <a:rPr spc="-15" dirty="0"/>
              <a:t>4-</a:t>
            </a:r>
            <a:r>
              <a:rPr spc="-25" dirty="0"/>
              <a:t>22-</a:t>
            </a:r>
            <a:r>
              <a:rPr spc="-50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391660" cy="290297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76200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touches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outside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cylinder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free-throw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endParaRPr sz="2750" dirty="0">
              <a:latin typeface="Calibri"/>
              <a:cs typeface="Calibri"/>
            </a:endParaRPr>
          </a:p>
          <a:p>
            <a:pPr marL="240029" marR="5080" indent="-227329">
              <a:lnSpc>
                <a:spcPct val="91800"/>
              </a:lnSpc>
              <a:spcBef>
                <a:spcPts val="10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Committing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goaltending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also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 technical foul (see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10-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4-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8)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50" y="1828800"/>
            <a:ext cx="6286500" cy="28670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10" dirty="0"/>
              <a:t>SCREEN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</a:t>
            </a:r>
            <a:r>
              <a:rPr spc="-25" dirty="0"/>
              <a:t>40-</a:t>
            </a:r>
            <a:r>
              <a:rPr dirty="0"/>
              <a:t>3</a:t>
            </a:r>
            <a:r>
              <a:rPr spc="-95" dirty="0"/>
              <a:t> </a:t>
            </a:r>
            <a:r>
              <a:rPr dirty="0"/>
              <a:t>NOTE</a:t>
            </a:r>
            <a:r>
              <a:rPr spc="-8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28533" y="1794255"/>
            <a:ext cx="3413125" cy="27578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5080" indent="-229235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visual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field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screened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includes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player’s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forward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vision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peripheral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vision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extends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horizontally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ear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50" y="1828800"/>
            <a:ext cx="7105650" cy="31527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264223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35" dirty="0"/>
              <a:t>TRAVELING </a:t>
            </a:r>
            <a:r>
              <a:rPr spc="-15" dirty="0"/>
              <a:t>4-</a:t>
            </a:r>
            <a:r>
              <a:rPr spc="-25" dirty="0"/>
              <a:t>44-5b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4795139"/>
            <a:ext cx="8428355" cy="8374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1300" indent="-228600">
              <a:lnSpc>
                <a:spcPts val="3190"/>
              </a:lnSpc>
              <a:spcBef>
                <a:spcPts val="1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holding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floor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endParaRPr sz="2750" dirty="0">
              <a:latin typeface="Calibri"/>
              <a:cs typeface="Calibri"/>
            </a:endParaRPr>
          </a:p>
          <a:p>
            <a:pPr marL="241300">
              <a:lnSpc>
                <a:spcPts val="3190"/>
              </a:lnSpc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stand</a:t>
            </a:r>
            <a:r>
              <a:rPr sz="2750" b="1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up</a:t>
            </a:r>
            <a:r>
              <a:rPr sz="2750" b="1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695450"/>
            <a:ext cx="9439275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475" y="1924050"/>
            <a:ext cx="4724400" cy="38481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264223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5" dirty="0"/>
              <a:t>TRAVELING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575" y="908113"/>
            <a:ext cx="10789920" cy="2725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4.44.5</a:t>
            </a:r>
            <a:r>
              <a:rPr sz="4400" b="1" spc="-1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B"/>
                </a:solidFill>
                <a:latin typeface="Calibri"/>
                <a:cs typeface="Calibri"/>
              </a:rPr>
              <a:t>(SITUATION)</a:t>
            </a:r>
            <a:endParaRPr sz="4400">
              <a:latin typeface="Calibri"/>
              <a:cs typeface="Calibri"/>
            </a:endParaRPr>
          </a:p>
          <a:p>
            <a:pPr marL="5503545" marR="5080" indent="-229235">
              <a:lnSpc>
                <a:spcPts val="3080"/>
              </a:lnSpc>
              <a:spcBef>
                <a:spcPts val="2790"/>
              </a:spcBef>
              <a:buClr>
                <a:srgbClr val="EA1F45"/>
              </a:buClr>
              <a:buFont typeface="Arial"/>
              <a:buChar char="•"/>
              <a:tabLst>
                <a:tab pos="550354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holding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flat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sit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up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without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traveling</a:t>
            </a:r>
            <a:endParaRPr sz="2750">
              <a:latin typeface="Calibri"/>
              <a:cs typeface="Calibri"/>
            </a:endParaRPr>
          </a:p>
          <a:p>
            <a:pPr marL="5503545" marR="806450" indent="-229235">
              <a:lnSpc>
                <a:spcPts val="3080"/>
              </a:lnSpc>
              <a:spcBef>
                <a:spcPts val="900"/>
              </a:spcBef>
              <a:buClr>
                <a:srgbClr val="EA1F45"/>
              </a:buClr>
              <a:buFont typeface="Arial"/>
              <a:buChar char="•"/>
              <a:tabLst>
                <a:tab pos="550354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 player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also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return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position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back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10" dirty="0"/>
              <a:t>TRAVELING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</a:t>
            </a:r>
            <a:r>
              <a:rPr spc="-25" dirty="0"/>
              <a:t>44-</a:t>
            </a:r>
            <a:r>
              <a:rPr dirty="0"/>
              <a:t>5c</a:t>
            </a:r>
            <a:r>
              <a:rPr spc="25" dirty="0"/>
              <a:t> </a:t>
            </a:r>
            <a:r>
              <a:rPr spc="-2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235450" cy="23761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8600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holding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ball…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gaining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control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while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floor,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slide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and/or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roll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caused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player’s momentum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6038850" cy="36480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694626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JUMP-</a:t>
            </a:r>
            <a:r>
              <a:rPr dirty="0"/>
              <a:t>BALL</a:t>
            </a:r>
            <a:r>
              <a:rPr spc="-75" dirty="0"/>
              <a:t> </a:t>
            </a:r>
            <a:r>
              <a:rPr spc="-25" dirty="0"/>
              <a:t>ADMINISTRATION </a:t>
            </a:r>
            <a:r>
              <a:rPr spc="-15" dirty="0"/>
              <a:t>6-3-</a:t>
            </a:r>
            <a:r>
              <a:rPr spc="-50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79439" y="1794255"/>
            <a:ext cx="4968240" cy="160337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544195" indent="-229235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“When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enters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center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restraining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circle”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2790"/>
              </a:lnSpc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replaced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former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language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“is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3150"/>
              </a:lnSpc>
            </a:pP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ready”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5000625" cy="39528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694626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JUMP-</a:t>
            </a:r>
            <a:r>
              <a:rPr dirty="0"/>
              <a:t>BALL</a:t>
            </a:r>
            <a:r>
              <a:rPr spc="-75" dirty="0"/>
              <a:t> </a:t>
            </a:r>
            <a:r>
              <a:rPr spc="-25" dirty="0"/>
              <a:t>ADMINISTRATION </a:t>
            </a:r>
            <a:r>
              <a:rPr spc="-15" dirty="0"/>
              <a:t>6-3-</a:t>
            </a:r>
            <a:r>
              <a:rPr dirty="0"/>
              <a:t>4</a:t>
            </a:r>
            <a:r>
              <a:rPr spc="-95" dirty="0"/>
              <a:t> </a:t>
            </a:r>
            <a:r>
              <a:rPr dirty="0"/>
              <a:t>NOTE</a:t>
            </a:r>
            <a:r>
              <a:rPr spc="-9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014470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43815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Each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jumper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both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feet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within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half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center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restraining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circle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until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jump-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ball ends</a:t>
            </a:r>
            <a:endParaRPr sz="275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2200"/>
              </a:lnSpc>
              <a:spcBef>
                <a:spcPts val="94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restrictions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end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when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touched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one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both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jumpers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5705475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6680"/>
            <a:ext cx="7647305" cy="172910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655"/>
              </a:spcBef>
            </a:pPr>
            <a:r>
              <a:rPr sz="3950" dirty="0"/>
              <a:t>RESUMPTION-OF-</a:t>
            </a:r>
            <a:r>
              <a:rPr sz="3950" spc="-30" dirty="0"/>
              <a:t>PLAY</a:t>
            </a:r>
            <a:r>
              <a:rPr sz="3950" spc="-85" dirty="0"/>
              <a:t> </a:t>
            </a:r>
            <a:r>
              <a:rPr sz="3950" spc="-10" dirty="0"/>
              <a:t>PROCEDURE, THROW-</a:t>
            </a:r>
            <a:r>
              <a:rPr sz="3950" spc="-25" dirty="0"/>
              <a:t>INS</a:t>
            </a:r>
            <a:endParaRPr sz="3950"/>
          </a:p>
          <a:p>
            <a:pPr marL="12700">
              <a:lnSpc>
                <a:spcPts val="4290"/>
              </a:lnSpc>
            </a:pPr>
            <a:r>
              <a:rPr sz="3950" dirty="0"/>
              <a:t>7-5-6c</a:t>
            </a:r>
            <a:r>
              <a:rPr sz="3950" spc="25" dirty="0"/>
              <a:t> </a:t>
            </a:r>
            <a:r>
              <a:rPr sz="3950" spc="-20" dirty="0"/>
              <a:t>(NEW)</a:t>
            </a:r>
            <a:endParaRPr sz="3950"/>
          </a:p>
        </p:txBody>
      </p:sp>
      <p:sp>
        <p:nvSpPr>
          <p:cNvPr id="4" name="object 4"/>
          <p:cNvSpPr txBox="1"/>
          <p:nvPr/>
        </p:nvSpPr>
        <p:spPr>
          <a:xfrm>
            <a:off x="1016635" y="2002091"/>
            <a:ext cx="8355330" cy="249999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174625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violation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b="1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b="1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division</a:t>
            </a:r>
            <a:r>
              <a:rPr sz="2750" b="1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spc="-20" dirty="0">
                <a:solidFill>
                  <a:srgbClr val="7E7E7E"/>
                </a:solidFill>
                <a:latin typeface="Calibri"/>
                <a:cs typeface="Calibri"/>
              </a:rPr>
              <a:t>line 	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resulting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remain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division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line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opposite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scorer’s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timer’s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table</a:t>
            </a:r>
            <a:endParaRPr sz="2750">
              <a:latin typeface="Calibri"/>
              <a:cs typeface="Calibri"/>
            </a:endParaRPr>
          </a:p>
          <a:p>
            <a:pPr marL="241300" marR="5080" indent="-229235">
              <a:lnSpc>
                <a:spcPts val="3000"/>
              </a:lnSpc>
              <a:spcBef>
                <a:spcPts val="11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Clarifies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that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situation,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would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be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eight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designated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resume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dirty="0"/>
              <a:t>TECHNICAL</a:t>
            </a:r>
            <a:r>
              <a:rPr spc="-195" dirty="0"/>
              <a:t> </a:t>
            </a:r>
            <a:r>
              <a:rPr spc="-20" dirty="0"/>
              <a:t>FOUL</a:t>
            </a:r>
          </a:p>
          <a:p>
            <a:pPr marL="12700">
              <a:lnSpc>
                <a:spcPts val="5005"/>
              </a:lnSpc>
            </a:pPr>
            <a:r>
              <a:rPr spc="-40" dirty="0"/>
              <a:t>PENALTY</a:t>
            </a:r>
            <a:r>
              <a:rPr spc="-220" dirty="0"/>
              <a:t> </a:t>
            </a:r>
            <a:r>
              <a:rPr dirty="0"/>
              <a:t>SUMMARY</a:t>
            </a:r>
            <a:r>
              <a:rPr spc="-204" dirty="0"/>
              <a:t> </a:t>
            </a:r>
            <a:r>
              <a:rPr spc="-10" dirty="0"/>
              <a:t>CHART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140200" cy="16033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5080" indent="-228600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Penalty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Summary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chart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been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revised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better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align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1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10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4125" y="1695450"/>
            <a:ext cx="2847975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41345" y="2690177"/>
            <a:ext cx="6918959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9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Points</a:t>
            </a:r>
            <a:r>
              <a:rPr sz="5400" spc="-4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of</a:t>
            </a:r>
            <a:r>
              <a:rPr sz="5400" spc="-5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Emphasis</a:t>
            </a:r>
            <a:endParaRPr sz="5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260858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UNIFORMS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04176" y="1519174"/>
            <a:ext cx="4152265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029" marR="213995" indent="-22796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Uniforms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worn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manner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manufacturer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intended</a:t>
            </a:r>
            <a:endParaRPr sz="2750">
              <a:latin typeface="Calibri"/>
              <a:cs typeface="Calibri"/>
            </a:endParaRPr>
          </a:p>
          <a:p>
            <a:pPr marL="240029" marR="5080" indent="-227965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Players not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compliance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3-3-5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35" dirty="0">
                <a:solidFill>
                  <a:srgbClr val="7E7E7E"/>
                </a:solidFill>
                <a:latin typeface="Calibri"/>
                <a:cs typeface="Calibri"/>
              </a:rPr>
              <a:t>be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directed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leave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game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until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corrected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outlined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3-3-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4)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552575"/>
            <a:ext cx="632460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278636"/>
            <a:ext cx="92830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TIMING</a:t>
            </a:r>
            <a:r>
              <a:rPr spc="-114" dirty="0"/>
              <a:t> </a:t>
            </a:r>
            <a:r>
              <a:rPr spc="-50" dirty="0"/>
              <a:t>MISTAKES</a:t>
            </a:r>
            <a:r>
              <a:rPr spc="-114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OFFICIALS’</a:t>
            </a:r>
            <a:r>
              <a:rPr spc="-70" dirty="0"/>
              <a:t> </a:t>
            </a:r>
            <a:r>
              <a:rPr spc="-10" dirty="0"/>
              <a:t>COUNTS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97650" y="2157666"/>
            <a:ext cx="4752340" cy="211836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5080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Accurate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timing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essential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integrity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competitive 	balance</a:t>
            </a:r>
            <a:endParaRPr sz="2750">
              <a:latin typeface="Calibri"/>
              <a:cs typeface="Calibri"/>
            </a:endParaRPr>
          </a:p>
          <a:p>
            <a:pPr marL="241300" marR="394970" indent="-229235">
              <a:lnSpc>
                <a:spcPts val="3010"/>
              </a:lnSpc>
              <a:spcBef>
                <a:spcPts val="109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table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personnel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work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collaboratively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190750"/>
            <a:ext cx="5438775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278636"/>
            <a:ext cx="92830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TIMING</a:t>
            </a:r>
            <a:r>
              <a:rPr spc="-114" dirty="0"/>
              <a:t> </a:t>
            </a:r>
            <a:r>
              <a:rPr spc="-50" dirty="0"/>
              <a:t>MISTAKES</a:t>
            </a:r>
            <a:r>
              <a:rPr spc="-114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OFFICIALS’</a:t>
            </a:r>
            <a:r>
              <a:rPr spc="-70" dirty="0"/>
              <a:t> </a:t>
            </a:r>
            <a:r>
              <a:rPr spc="-10" dirty="0"/>
              <a:t>COUNTS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00245" y="2157666"/>
            <a:ext cx="6686550" cy="211836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242570" indent="-227329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mistakes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equipment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issues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occur,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utilize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visible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silent 	counts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ts val="3155"/>
              </a:lnSpc>
              <a:spcBef>
                <a:spcPts val="75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Strong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communication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between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3155"/>
              </a:lnSpc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scorer’s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table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essential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000250"/>
            <a:ext cx="2600325" cy="393382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912431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BENCH</a:t>
            </a:r>
            <a:r>
              <a:rPr spc="-85" dirty="0"/>
              <a:t> </a:t>
            </a:r>
            <a:r>
              <a:rPr dirty="0"/>
              <a:t>DECORUM</a:t>
            </a:r>
            <a:r>
              <a:rPr spc="-110" dirty="0"/>
              <a:t> </a:t>
            </a:r>
            <a:r>
              <a:rPr dirty="0"/>
              <a:t>/</a:t>
            </a:r>
            <a:r>
              <a:rPr spc="-155" dirty="0"/>
              <a:t> </a:t>
            </a:r>
            <a:r>
              <a:rPr spc="-10" dirty="0"/>
              <a:t>SPORTSMANSHIP</a:t>
            </a:r>
            <a:r>
              <a:rPr spc="-95" dirty="0"/>
              <a:t> </a:t>
            </a:r>
            <a:r>
              <a:rPr spc="-50" dirty="0"/>
              <a:t>/ </a:t>
            </a:r>
            <a:r>
              <a:rPr spc="-10" dirty="0"/>
              <a:t>PROFESSIONAL</a:t>
            </a:r>
            <a:r>
              <a:rPr spc="-195" dirty="0"/>
              <a:t> </a:t>
            </a:r>
            <a:r>
              <a:rPr spc="-10" dirty="0"/>
              <a:t>CONDUCT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51426" y="2856928"/>
            <a:ext cx="6110605" cy="21183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0029" marR="293370" indent="-227965">
              <a:lnSpc>
                <a:spcPts val="3080"/>
              </a:lnSpc>
              <a:spcBef>
                <a:spcPts val="40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Sportsmanship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core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expectation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education-based</a:t>
            </a:r>
            <a:r>
              <a:rPr sz="2750" spc="20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basketball</a:t>
            </a:r>
            <a:endParaRPr sz="2750">
              <a:latin typeface="Calibri"/>
              <a:cs typeface="Calibri"/>
            </a:endParaRPr>
          </a:p>
          <a:p>
            <a:pPr marL="240029" marR="5080" indent="-227965">
              <a:lnSpc>
                <a:spcPct val="92200"/>
              </a:lnSpc>
              <a:spcBef>
                <a:spcPts val="8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Consistent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professionalism,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respect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sportsmanship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coaches,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players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1125" y="2714625"/>
            <a:ext cx="211455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912431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BENCH</a:t>
            </a:r>
            <a:r>
              <a:rPr spc="-85" dirty="0"/>
              <a:t> </a:t>
            </a:r>
            <a:r>
              <a:rPr dirty="0"/>
              <a:t>DECORUM</a:t>
            </a:r>
            <a:r>
              <a:rPr spc="-110" dirty="0"/>
              <a:t> </a:t>
            </a:r>
            <a:r>
              <a:rPr dirty="0"/>
              <a:t>/</a:t>
            </a:r>
            <a:r>
              <a:rPr spc="-155" dirty="0"/>
              <a:t> </a:t>
            </a:r>
            <a:r>
              <a:rPr spc="-10" dirty="0"/>
              <a:t>SPORTSMANSHIP</a:t>
            </a:r>
            <a:r>
              <a:rPr spc="-95" dirty="0"/>
              <a:t> </a:t>
            </a:r>
            <a:r>
              <a:rPr spc="-50" dirty="0"/>
              <a:t>/ </a:t>
            </a:r>
            <a:r>
              <a:rPr spc="-10" dirty="0"/>
              <a:t>PROFESSIONAL</a:t>
            </a:r>
            <a:r>
              <a:rPr spc="-195" dirty="0"/>
              <a:t> </a:t>
            </a:r>
            <a:r>
              <a:rPr spc="-10" dirty="0"/>
              <a:t>CONDUCT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3944" y="2687955"/>
            <a:ext cx="6204585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91185" indent="-22923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head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coach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responsible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all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bench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personnel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communication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endParaRPr sz="2750">
              <a:latin typeface="Calibri"/>
              <a:cs typeface="Calibri"/>
            </a:endParaRPr>
          </a:p>
          <a:p>
            <a:pPr marL="240029" marR="5080" indent="-227965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Taunting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(actions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remarks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intended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embarrass,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ridicule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demean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opponent)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place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school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basketball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addressed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promptly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consistently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714625"/>
            <a:ext cx="4238625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72197"/>
            <a:ext cx="81019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PHYSICAL</a:t>
            </a:r>
            <a:r>
              <a:rPr spc="-140" dirty="0"/>
              <a:t> </a:t>
            </a:r>
            <a:r>
              <a:rPr spc="-75" dirty="0"/>
              <a:t>PLAY</a:t>
            </a:r>
            <a:r>
              <a:rPr spc="-170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ILLEGAL</a:t>
            </a:r>
            <a:r>
              <a:rPr spc="-120" dirty="0"/>
              <a:t> </a:t>
            </a:r>
            <a:r>
              <a:rPr spc="-10" dirty="0"/>
              <a:t>CONTACT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78678" y="1889760"/>
            <a:ext cx="6647180" cy="416941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966469" indent="-228600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Unnecessary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creates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disadvantage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safety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concerns</a:t>
            </a:r>
            <a:endParaRPr sz="2750">
              <a:latin typeface="Calibri"/>
              <a:cs typeface="Calibri"/>
            </a:endParaRPr>
          </a:p>
          <a:p>
            <a:pPr marL="241300" marR="5080" indent="-228600">
              <a:lnSpc>
                <a:spcPct val="92200"/>
              </a:lnSpc>
              <a:spcBef>
                <a:spcPts val="8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coaches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players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must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collectively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ensure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distinguished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physical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advantage</a:t>
            </a:r>
            <a:endParaRPr sz="2750">
              <a:latin typeface="Calibri"/>
              <a:cs typeface="Calibri"/>
            </a:endParaRPr>
          </a:p>
          <a:p>
            <a:pPr marL="240029" marR="586105" indent="-227329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includes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hand</a:t>
            </a:r>
            <a:r>
              <a:rPr sz="2750" spc="1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checking,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displacement,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push-offs</a:t>
            </a:r>
            <a:r>
              <a:rPr sz="2750" spc="1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controlling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arm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other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actions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that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restrict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freedom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movement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violate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guarding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principles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57375"/>
            <a:ext cx="394335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72197"/>
            <a:ext cx="81019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PHYSICAL</a:t>
            </a:r>
            <a:r>
              <a:rPr spc="-140" dirty="0"/>
              <a:t> </a:t>
            </a:r>
            <a:r>
              <a:rPr spc="-75" dirty="0"/>
              <a:t>PLAY</a:t>
            </a:r>
            <a:r>
              <a:rPr spc="-170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ILLEGAL</a:t>
            </a:r>
            <a:r>
              <a:rPr spc="-120" dirty="0"/>
              <a:t> </a:t>
            </a:r>
            <a:r>
              <a:rPr spc="-10" dirty="0"/>
              <a:t>CONTACT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54751" y="1889760"/>
            <a:ext cx="5617210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Unnecessary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roughness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overly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aggressive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penalized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maintain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safety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control</a:t>
            </a:r>
            <a:endParaRPr sz="2750">
              <a:latin typeface="Calibri"/>
              <a:cs typeface="Calibri"/>
            </a:endParaRPr>
          </a:p>
          <a:p>
            <a:pPr marL="240029" marR="137795" indent="-227329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special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attention,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including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two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hands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back,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forearm</a:t>
            </a:r>
            <a:r>
              <a:rPr sz="2750" spc="1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displacement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or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dislodging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legally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positioned 	opponent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38325"/>
            <a:ext cx="4562475" cy="408622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886714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TRAVELING</a:t>
            </a:r>
            <a:r>
              <a:rPr spc="-130" dirty="0"/>
              <a:t> </a:t>
            </a:r>
            <a:r>
              <a:rPr dirty="0"/>
              <a:t>/</a:t>
            </a:r>
            <a:r>
              <a:rPr spc="-175" dirty="0"/>
              <a:t> </a:t>
            </a:r>
            <a:r>
              <a:rPr dirty="0"/>
              <a:t>CONTINUOUS</a:t>
            </a:r>
            <a:r>
              <a:rPr spc="-140" dirty="0"/>
              <a:t> </a:t>
            </a:r>
            <a:r>
              <a:rPr dirty="0"/>
              <a:t>MOTION</a:t>
            </a:r>
            <a:r>
              <a:rPr spc="-135" dirty="0"/>
              <a:t> </a:t>
            </a:r>
            <a:r>
              <a:rPr spc="-50" dirty="0"/>
              <a:t>/ </a:t>
            </a:r>
            <a:r>
              <a:rPr dirty="0"/>
              <a:t>LEGAL</a:t>
            </a:r>
            <a:r>
              <a:rPr spc="-135" dirty="0"/>
              <a:t> </a:t>
            </a:r>
            <a:r>
              <a:rPr spc="-45" dirty="0"/>
              <a:t>PLAYER</a:t>
            </a:r>
            <a:r>
              <a:rPr spc="-195" dirty="0"/>
              <a:t> </a:t>
            </a:r>
            <a:r>
              <a:rPr spc="-10" dirty="0"/>
              <a:t>MOVEMENT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49950" y="2687955"/>
            <a:ext cx="5753735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71755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enforcement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traveling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continuous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motion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continues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priority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committee</a:t>
            </a:r>
            <a:endParaRPr sz="2750">
              <a:latin typeface="Calibri"/>
              <a:cs typeface="Calibri"/>
            </a:endParaRPr>
          </a:p>
          <a:p>
            <a:pPr marL="240029" marR="5080" indent="-227329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Moves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such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Euro-steps,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spin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moves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jump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stops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when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executed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within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limits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establishing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maintaining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pivot 	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foot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714625"/>
            <a:ext cx="4810125" cy="26574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886714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TRAVELING</a:t>
            </a:r>
            <a:r>
              <a:rPr spc="-130" dirty="0"/>
              <a:t> </a:t>
            </a:r>
            <a:r>
              <a:rPr dirty="0"/>
              <a:t>/</a:t>
            </a:r>
            <a:r>
              <a:rPr spc="-175" dirty="0"/>
              <a:t> </a:t>
            </a:r>
            <a:r>
              <a:rPr dirty="0"/>
              <a:t>CONTINUOUS</a:t>
            </a:r>
            <a:r>
              <a:rPr spc="-140" dirty="0"/>
              <a:t> </a:t>
            </a:r>
            <a:r>
              <a:rPr dirty="0"/>
              <a:t>MOTION</a:t>
            </a:r>
            <a:r>
              <a:rPr spc="-135" dirty="0"/>
              <a:t> </a:t>
            </a:r>
            <a:r>
              <a:rPr spc="-50" dirty="0"/>
              <a:t>/ </a:t>
            </a:r>
            <a:r>
              <a:rPr dirty="0"/>
              <a:t>LEGAL</a:t>
            </a:r>
            <a:r>
              <a:rPr spc="-135" dirty="0"/>
              <a:t> </a:t>
            </a:r>
            <a:r>
              <a:rPr spc="-45" dirty="0"/>
              <a:t>PLAYER</a:t>
            </a:r>
            <a:r>
              <a:rPr spc="-195" dirty="0"/>
              <a:t> </a:t>
            </a:r>
            <a:r>
              <a:rPr spc="-10" dirty="0"/>
              <a:t>MOVEMENT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50995" y="2659380"/>
            <a:ext cx="7686040" cy="343471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5080" indent="-229235">
              <a:lnSpc>
                <a:spcPts val="2700"/>
              </a:lnSpc>
              <a:spcBef>
                <a:spcPts val="72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Dragging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pivot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foot,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taking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extra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 failing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properly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maintain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 pivot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foot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constitutes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traveling</a:t>
            </a:r>
            <a:endParaRPr sz="2750">
              <a:latin typeface="Calibri"/>
              <a:cs typeface="Calibri"/>
            </a:endParaRPr>
          </a:p>
          <a:p>
            <a:pPr marL="240029" marR="130810" indent="-227965">
              <a:lnSpc>
                <a:spcPct val="81400"/>
              </a:lnSpc>
              <a:spcBef>
                <a:spcPts val="10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fouled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starting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try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tap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for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field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goal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permitted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complete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customary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arm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movement,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pivoting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stepping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when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fouled,</a:t>
            </a:r>
            <a:r>
              <a:rPr sz="27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complete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usual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foot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body 	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movement</a:t>
            </a:r>
            <a:endParaRPr sz="2750">
              <a:latin typeface="Calibri"/>
              <a:cs typeface="Calibri"/>
            </a:endParaRPr>
          </a:p>
          <a:p>
            <a:pPr marL="240029" marR="175260" indent="-227965">
              <a:lnSpc>
                <a:spcPts val="2700"/>
              </a:lnSpc>
              <a:spcBef>
                <a:spcPts val="9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Continuous</a:t>
            </a:r>
            <a:r>
              <a:rPr sz="2750" spc="1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motion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ends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clearly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 	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flight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2714625"/>
            <a:ext cx="249555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2867</Words>
  <Application>Microsoft Office PowerPoint</Application>
  <PresentationFormat>Widescreen</PresentationFormat>
  <Paragraphs>221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Office Theme</vt:lpstr>
      <vt:lpstr>1_Office Theme</vt:lpstr>
      <vt:lpstr>2026-27 NFHS</vt:lpstr>
      <vt:lpstr>2026 NFHS Basketball Rules Changes</vt:lpstr>
      <vt:lpstr>CIF Notes </vt:lpstr>
      <vt:lpstr>RE-STARTING THE CLOCK 5-9-5 (NEW)</vt:lpstr>
      <vt:lpstr>TIMING MISTAKES 5-10-2 NOTE (NEW)</vt:lpstr>
      <vt:lpstr>ALTERNATING POSSESSION 6-4-4g</vt:lpstr>
      <vt:lpstr>RESUMING PLAY DIFFERENCES 8-6-4a-d (NEW)</vt:lpstr>
      <vt:lpstr>RESUMING PLAY DIFFERENCES 8-6-4a-d (NEW)</vt:lpstr>
      <vt:lpstr>RESUMING PLAY DIFFERENCES 8-6-4a-d (NEW)</vt:lpstr>
      <vt:lpstr>RESUMING PLAY DIFFERENCES 8-6-4a-d (NEW)</vt:lpstr>
      <vt:lpstr>THROW-IN PROVISIONS 9-2 (PENALTY)</vt:lpstr>
      <vt:lpstr>2026 NFHS Basketball Editorial Changes</vt:lpstr>
      <vt:lpstr>ELECTRONIC DEVICES 1-19 NOTE (NEW)</vt:lpstr>
      <vt:lpstr>AIRBORNE SHOOTER 4-1-1 EXCEPTION (NEW)</vt:lpstr>
      <vt:lpstr>BASKET INTERFERENCE 4-6-2</vt:lpstr>
      <vt:lpstr>CONTINUOUS MOTION</vt:lpstr>
      <vt:lpstr>GOALTENDING 4-22-1 NOTE (NEW)</vt:lpstr>
      <vt:lpstr>GOALTENDING 4-22-2</vt:lpstr>
      <vt:lpstr>SCREEN 4-40-3 NOTE (NEW)</vt:lpstr>
      <vt:lpstr>TRAVELING 4-44-5b</vt:lpstr>
      <vt:lpstr>TRAVELING</vt:lpstr>
      <vt:lpstr>TRAVELING 4-44-5c (NEW)</vt:lpstr>
      <vt:lpstr>JUMP-BALL ADMINISTRATION 6-3-2</vt:lpstr>
      <vt:lpstr>JUMP-BALL ADMINISTRATION 6-3-4 NOTE (NEW)</vt:lpstr>
      <vt:lpstr>RESUMPTION-OF-PLAY PROCEDURE, THROW-INS 7-5-6c (NEW)</vt:lpstr>
      <vt:lpstr>TECHNICAL FOUL PENALTY SUMMARY CHART</vt:lpstr>
      <vt:lpstr>2026 Points of Emphasis</vt:lpstr>
      <vt:lpstr>UNIFORMS</vt:lpstr>
      <vt:lpstr>TIMING MISTAKES / OFFICIALS’ COUNTS</vt:lpstr>
      <vt:lpstr>TIMING MISTAKES / OFFICIALS’ COUNTS</vt:lpstr>
      <vt:lpstr>BENCH DECORUM / SPORTSMANSHIP / PROFESSIONAL CONDUCT</vt:lpstr>
      <vt:lpstr>BENCH DECORUM / SPORTSMANSHIP / PROFESSIONAL CONDUCT</vt:lpstr>
      <vt:lpstr>PHYSICAL PLAY / ILLEGAL CONTACT</vt:lpstr>
      <vt:lpstr>PHYSICAL PLAY / ILLEGAL CONTACT</vt:lpstr>
      <vt:lpstr>TRAVELING / CONTINUOUS MOTION / LEGAL PLAYER MOVEMENT</vt:lpstr>
      <vt:lpstr>TRAVELING / CONTINUOUS MOTION / LEGAL PLAYER MOVEMENT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McNeilly</cp:lastModifiedBy>
  <cp:revision>2</cp:revision>
  <dcterms:created xsi:type="dcterms:W3CDTF">2026-07-07T13:19:21Z</dcterms:created>
  <dcterms:modified xsi:type="dcterms:W3CDTF">2026-09-30T03:52:34Z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2026-07-07T00:00:00Z</vt:filetime>
  </property>
  <property fmtid="{D5CDD505-2E9C-101B-9397-08002B2CF9AE}" pid="3" name="Creator">
    <vt:lpwstr>PDFium</vt:lpwstr>
  </property>
  <property fmtid="{D5CDD505-2E9C-101B-9397-08002B2CF9AE}" pid="4" name="LastSaved">
    <vt:filetime>2026-07-07T00:00:00Z</vt:filetime>
  </property>
  <property fmtid="{D5CDD505-2E9C-101B-9397-08002B2CF9AE}" pid="5" name="Producer">
    <vt:lpwstr>PDFium</vt:lpwstr>
  </property>
</Properties>
</file>